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5" r:id="rId1"/>
  </p:sldMasterIdLst>
  <p:notesMasterIdLst>
    <p:notesMasterId r:id="rId16"/>
  </p:notesMasterIdLst>
  <p:handoutMasterIdLst>
    <p:handoutMasterId r:id="rId17"/>
  </p:handoutMasterIdLst>
  <p:sldIdLst>
    <p:sldId id="256" r:id="rId2"/>
    <p:sldId id="275" r:id="rId3"/>
    <p:sldId id="281" r:id="rId4"/>
    <p:sldId id="260" r:id="rId5"/>
    <p:sldId id="283" r:id="rId6"/>
    <p:sldId id="287" r:id="rId7"/>
    <p:sldId id="279" r:id="rId8"/>
    <p:sldId id="280" r:id="rId9"/>
    <p:sldId id="276" r:id="rId10"/>
    <p:sldId id="272" r:id="rId11"/>
    <p:sldId id="282" r:id="rId12"/>
    <p:sldId id="278" r:id="rId13"/>
    <p:sldId id="286" r:id="rId14"/>
    <p:sldId id="271" r:id="rId15"/>
  </p:sldIdLst>
  <p:sldSz cx="9144000" cy="6858000" type="screen4x3"/>
  <p:notesSz cx="6858000" cy="9199563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11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2547" cy="46049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3852" y="0"/>
            <a:ext cx="2972547" cy="46049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C7A4A5-A41A-4D43-819E-62A6FA4BD197}" type="datetimeFigureOut">
              <a:rPr lang="en-US" smtClean="0"/>
              <a:pPr/>
              <a:t>3/10/2011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37599"/>
            <a:ext cx="2972547" cy="4604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3852" y="8737599"/>
            <a:ext cx="2972547" cy="4604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6E3065-D4BF-41F3-B7B3-383A7A1EC6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8715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0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0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436E8B-3CA4-4055-8746-AA8E62F7261D}" type="datetimeFigureOut">
              <a:rPr lang="en-US" smtClean="0"/>
              <a:t>3/10/2011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30300" y="690563"/>
            <a:ext cx="4597400" cy="34496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70388"/>
            <a:ext cx="5486400" cy="41386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37600"/>
            <a:ext cx="2971800" cy="460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737600"/>
            <a:ext cx="2971800" cy="460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53B068-3E84-4B55-956B-8913DDFB3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993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b="0" dirty="0" smtClean="0"/>
          </a:p>
          <a:p>
            <a:endParaRPr lang="en-GB" sz="1200" b="0" dirty="0" smtClean="0"/>
          </a:p>
          <a:p>
            <a:r>
              <a:rPr lang="en-GB" sz="1200" b="0" dirty="0" smtClean="0"/>
              <a:t>CONSIDERS that the level of road fatalities and injuries remain unacceptably high and STRESSES the importance of adapting motorways, roads, streets and vehicles to human capacity; thereby AIMING towards the long-term ”zero-vision” for European road transport</a:t>
            </a:r>
          </a:p>
          <a:p>
            <a:r>
              <a:rPr lang="en-US" sz="1200" b="0" dirty="0" smtClean="0"/>
              <a:t>safety;   (EU </a:t>
            </a:r>
            <a:r>
              <a:rPr lang="en-GB" sz="1200" dirty="0" smtClean="0"/>
              <a:t>Council conclusions on road safety, Dec 2010 </a:t>
            </a:r>
            <a:r>
              <a:rPr lang="en-US" sz="1200" b="0" dirty="0" smtClean="0"/>
              <a:t>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53B068-3E84-4B55-956B-8913DDFB365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8083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53B068-3E84-4B55-956B-8913DDFB365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112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117850"/>
            <a:ext cx="9144000" cy="3240088"/>
          </a:xfrm>
          <a:prstGeom prst="rect">
            <a:avLst/>
          </a:prstGeom>
          <a:solidFill>
            <a:srgbClr val="0B4D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5" name="Picture 11" descr="ERA_Logo_new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725" y="720725"/>
            <a:ext cx="3492500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244859"/>
            <a:ext cx="7772400" cy="147002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786322"/>
            <a:ext cx="6400800" cy="1428760"/>
          </a:xfrm>
        </p:spPr>
        <p:txBody>
          <a:bodyPr anchor="ctr" anchorCtr="1"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5148278"/>
            <a:ext cx="8715436" cy="566738"/>
          </a:xfrm>
        </p:spPr>
        <p:txBody>
          <a:bodyPr anchor="b"/>
          <a:lstStyle>
            <a:lvl1pPr algn="l">
              <a:defRPr sz="2000" b="1">
                <a:solidFill>
                  <a:srgbClr val="0B4DA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4282" y="1214422"/>
            <a:ext cx="8715436" cy="3857652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4282" y="5715016"/>
            <a:ext cx="8715436" cy="57150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08/03/2011</a:t>
            </a:r>
            <a:endParaRPr lang="fr-F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C35E98-82C8-4936-ADD8-75E9EFD2458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0B4DA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08/03/2011</a:t>
            </a: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229AD6-8388-4C88-BF20-49F08AADCD6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of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42844" y="1214422"/>
            <a:ext cx="8858281" cy="5072078"/>
          </a:xfrm>
        </p:spPr>
        <p:txBody>
          <a:bodyPr anchor="b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08/03/2011</a:t>
            </a: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1565B-73D0-4CFB-A276-3313DE6F707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08/03/2011</a:t>
            </a: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65001B-19A7-4712-A0D4-871F59CD28C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4282" y="1285860"/>
            <a:ext cx="4281518" cy="48403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85860"/>
            <a:ext cx="4281518" cy="48403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08/03/2011</a:t>
            </a:r>
            <a:endParaRPr lang="fr-F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440209-19FF-430D-9440-09FC8F6F375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4282" y="1285860"/>
            <a:ext cx="4283106" cy="88901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4282" y="2174874"/>
            <a:ext cx="4283106" cy="411164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85860"/>
            <a:ext cx="4284693" cy="88901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284693" cy="411164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08/03/2011</a:t>
            </a:r>
            <a:endParaRPr lang="fr-F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150426-96C9-4AAD-9E5B-8BC5857E87A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08/03/2011</a:t>
            </a:r>
            <a:endParaRPr lang="fr-F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061ED9-8AC3-452E-B6CB-1B5CEBBBBD5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08/03/2011</a:t>
            </a:r>
            <a:endParaRPr lang="fr-F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F09F8C-B608-422B-A31F-FB96A0B58DA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1285860"/>
            <a:ext cx="3008313" cy="107157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8992" y="1285860"/>
            <a:ext cx="5429288" cy="499585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4282" y="2357430"/>
            <a:ext cx="3008313" cy="392909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08/03/2011</a:t>
            </a:r>
            <a:endParaRPr lang="fr-F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217396-C2E2-46BA-AF76-C5A0CEB2B5D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1"/>
          </a:xfrm>
        </p:grpSpPr>
        <p:sp>
          <p:nvSpPr>
            <p:cNvPr id="17" name="Rectangle 9"/>
            <p:cNvSpPr>
              <a:spLocks noChangeArrowheads="1"/>
            </p:cNvSpPr>
            <p:nvPr userDrawn="1"/>
          </p:nvSpPr>
          <p:spPr bwMode="auto">
            <a:xfrm>
              <a:off x="0" y="0"/>
              <a:ext cx="9144000" cy="1143000"/>
            </a:xfrm>
            <a:prstGeom prst="rect">
              <a:avLst/>
            </a:prstGeom>
            <a:solidFill>
              <a:srgbClr val="0B4DA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94640" tIns="324000" rIns="94640" bIns="4732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3400" b="1" dirty="0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18" name="Rectangle 11"/>
            <p:cNvSpPr>
              <a:spLocks noChangeArrowheads="1"/>
            </p:cNvSpPr>
            <p:nvPr userDrawn="1"/>
          </p:nvSpPr>
          <p:spPr bwMode="auto">
            <a:xfrm>
              <a:off x="0" y="6357939"/>
              <a:ext cx="9144000" cy="500062"/>
            </a:xfrm>
            <a:prstGeom prst="rect">
              <a:avLst/>
            </a:prstGeom>
            <a:solidFill>
              <a:srgbClr val="FFFAD1"/>
            </a:solidFill>
            <a:ln w="9525">
              <a:noFill/>
              <a:miter lim="800000"/>
              <a:headEnd/>
              <a:tailEnd/>
            </a:ln>
          </p:spPr>
          <p:txBody>
            <a:bodyPr wrap="none" lIns="102022" tIns="51011" rIns="102022" bIns="51011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srgbClr val="004494"/>
                </a:solidFill>
                <a:latin typeface="+mn-lt"/>
              </a:endParaRPr>
            </a:p>
          </p:txBody>
        </p:sp>
        <p:pic>
          <p:nvPicPr>
            <p:cNvPr id="1034" name="Picture 18"/>
            <p:cNvPicPr>
              <a:picLocks noChangeAspect="1" noChangeArrowheads="1"/>
            </p:cNvPicPr>
            <p:nvPr userDrawn="1"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160318" y="80944"/>
              <a:ext cx="973138" cy="973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214438" y="0"/>
            <a:ext cx="79295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43200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42875" y="1285875"/>
            <a:ext cx="8786813" cy="492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29375"/>
            <a:ext cx="14398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0B4DA2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08/03/2011</a:t>
            </a: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71688" y="6429375"/>
            <a:ext cx="50720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0B4DA2"/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75513" y="6429375"/>
            <a:ext cx="14398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0B4DA2"/>
                </a:solidFill>
                <a:latin typeface="+mn-lt"/>
              </a:defRPr>
            </a:lvl1pPr>
          </a:lstStyle>
          <a:p>
            <a:pPr>
              <a:defRPr/>
            </a:pPr>
            <a:fld id="{9D02CF9B-A910-4A27-801F-832118FA3EE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</p:sldLayoutIdLst>
  <p:hf hd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alibri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alibri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alibri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alibri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alibri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alibri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alibri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ts val="600"/>
        </a:spcBef>
        <a:spcAft>
          <a:spcPct val="0"/>
        </a:spcAft>
        <a:buFont typeface="Arial" charset="0"/>
        <a:defRPr sz="3200" b="1" kern="1200">
          <a:solidFill>
            <a:srgbClr val="0B4DA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ts val="600"/>
        </a:spcBef>
        <a:spcAft>
          <a:spcPct val="0"/>
        </a:spcAft>
        <a:buFont typeface="Arial" charset="0"/>
        <a:defRPr sz="3200" kern="1200">
          <a:solidFill>
            <a:srgbClr val="0B4DA2"/>
          </a:solidFill>
          <a:latin typeface="+mn-lt"/>
          <a:ea typeface="+mn-ea"/>
          <a:cs typeface="+mn-cs"/>
        </a:defRPr>
      </a:lvl2pPr>
      <a:lvl3pPr marL="719138" indent="-358775" algn="l" rtl="0" eaLnBrk="0" fontAlgn="base" hangingPunct="0">
        <a:spcBef>
          <a:spcPct val="0"/>
        </a:spcBef>
        <a:spcAft>
          <a:spcPct val="0"/>
        </a:spcAft>
        <a:buClr>
          <a:srgbClr val="0B4DA2"/>
        </a:buClr>
        <a:buSzPct val="70000"/>
        <a:buFont typeface="Wingdings" pitchFamily="2" charset="2"/>
        <a:buChar char="v"/>
        <a:tabLst>
          <a:tab pos="719138" algn="l"/>
        </a:tabLst>
        <a:defRPr sz="2800" kern="1200">
          <a:solidFill>
            <a:srgbClr val="0B4DA2"/>
          </a:solidFill>
          <a:latin typeface="+mn-lt"/>
          <a:ea typeface="+mn-ea"/>
          <a:cs typeface="+mn-cs"/>
        </a:defRPr>
      </a:lvl3pPr>
      <a:lvl4pPr marL="1079500" indent="-358775" algn="l" rtl="0" eaLnBrk="0" fontAlgn="base" hangingPunct="0">
        <a:spcBef>
          <a:spcPct val="0"/>
        </a:spcBef>
        <a:spcAft>
          <a:spcPct val="0"/>
        </a:spcAft>
        <a:buFont typeface="Wingdings" pitchFamily="2" charset="2"/>
        <a:buChar char="s"/>
        <a:tabLst>
          <a:tab pos="1079500" algn="l"/>
        </a:tabLst>
        <a:defRPr sz="2400" kern="1200">
          <a:solidFill>
            <a:srgbClr val="0B4DA2"/>
          </a:solidFill>
          <a:latin typeface="+mn-lt"/>
          <a:ea typeface="+mn-ea"/>
          <a:cs typeface="+mn-cs"/>
        </a:defRPr>
      </a:lvl4pPr>
      <a:lvl5pPr marL="1439863" indent="-358775" algn="l" rtl="0" eaLnBrk="0" fontAlgn="base" hangingPunct="0">
        <a:spcBef>
          <a:spcPct val="0"/>
        </a:spcBef>
        <a:spcAft>
          <a:spcPct val="0"/>
        </a:spcAft>
        <a:buFont typeface="Arial" charset="0"/>
        <a:buChar char="•"/>
        <a:tabLst>
          <a:tab pos="1439863" algn="l"/>
        </a:tabLst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sv-SE" dirty="0" smtClean="0"/>
              <a:t>ERA general approach to level crossing safety</a:t>
            </a:r>
            <a:endParaRPr lang="fr-FR"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sz="2400" dirty="0" smtClean="0"/>
              <a:t>Kirsi Pajunen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sz="2400" dirty="0" err="1" smtClean="0"/>
              <a:t>European</a:t>
            </a:r>
            <a:r>
              <a:rPr lang="fr-FR" sz="2400" dirty="0" smtClean="0"/>
              <a:t> </a:t>
            </a:r>
            <a:r>
              <a:rPr lang="fr-FR" sz="2400" dirty="0" err="1" smtClean="0"/>
              <a:t>Railway</a:t>
            </a:r>
            <a:r>
              <a:rPr lang="fr-FR" sz="2400" dirty="0" smtClean="0"/>
              <a:t> </a:t>
            </a:r>
            <a:r>
              <a:rPr lang="fr-FR" sz="2400" dirty="0" err="1" smtClean="0"/>
              <a:t>Agency</a:t>
            </a:r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Accident investigation (cont.)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42844" y="980728"/>
            <a:ext cx="8858281" cy="522262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endParaRPr lang="fi-FI" sz="2800" dirty="0" smtClean="0"/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en-GB" sz="2800" dirty="0"/>
              <a:t>Non-permitted entry onto a </a:t>
            </a:r>
            <a:r>
              <a:rPr lang="en-GB" sz="2800" dirty="0" smtClean="0"/>
              <a:t>level crossing </a:t>
            </a:r>
            <a:r>
              <a:rPr lang="en-GB" sz="2800" dirty="0"/>
              <a:t>is a widely spread </a:t>
            </a:r>
            <a:r>
              <a:rPr lang="en-GB" sz="2800" dirty="0" smtClean="0"/>
              <a:t>issue -&gt; these </a:t>
            </a:r>
            <a:r>
              <a:rPr lang="en-GB" sz="2800" dirty="0"/>
              <a:t>cases should not be excluded by default  from </a:t>
            </a:r>
            <a:r>
              <a:rPr lang="en-GB" sz="2800" dirty="0" smtClean="0"/>
              <a:t>investigation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en-GB" sz="2800" dirty="0"/>
              <a:t>Even in the case of an obvious violation of safety rules, the causal factor may originate from the railway </a:t>
            </a:r>
            <a:r>
              <a:rPr lang="en-GB" sz="2800" dirty="0" smtClean="0"/>
              <a:t>system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en-GB" sz="2800" dirty="0" smtClean="0"/>
              <a:t>Often </a:t>
            </a:r>
            <a:r>
              <a:rPr lang="en-GB" sz="2800" dirty="0"/>
              <a:t>poor visibility conditions, poor </a:t>
            </a:r>
            <a:r>
              <a:rPr lang="en-GB" sz="2800" dirty="0" smtClean="0"/>
              <a:t>signs or signals or </a:t>
            </a:r>
            <a:r>
              <a:rPr lang="en-GB" sz="2800" dirty="0"/>
              <a:t>poor design of the </a:t>
            </a:r>
            <a:r>
              <a:rPr lang="en-GB" sz="2800" dirty="0" smtClean="0"/>
              <a:t>level crossing </a:t>
            </a:r>
            <a:r>
              <a:rPr lang="en-GB" sz="2800" dirty="0"/>
              <a:t>influences the level crossing user’s </a:t>
            </a:r>
            <a:r>
              <a:rPr lang="en-GB" sz="2800" dirty="0" smtClean="0"/>
              <a:t>behaviour</a:t>
            </a:r>
            <a:endParaRPr lang="en-US" sz="2800" dirty="0"/>
          </a:p>
          <a:p>
            <a:pPr marL="0" indent="0"/>
            <a:endParaRPr lang="en-US" sz="2800" dirty="0"/>
          </a:p>
          <a:p>
            <a:pPr lvl="1">
              <a:buFont typeface="Wingdings" pitchFamily="2" charset="2"/>
              <a:buChar char="Ø"/>
            </a:pPr>
            <a:endParaRPr lang="en-GB" sz="2800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08/03/2011</a:t>
            </a:r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9F21565B-73D0-4CFB-A276-3313DE6F707B}" type="slidenum">
              <a:rPr lang="fr-FR" smtClean="0"/>
              <a:pPr>
                <a:defRPr/>
              </a:pPr>
              <a:t>10</a:t>
            </a:fld>
            <a:endParaRPr lang="fr-FR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819129"/>
            <a:ext cx="2405831" cy="1370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At 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457200" indent="-457200">
              <a:buFont typeface="Wingdings" pitchFamily="2" charset="2"/>
              <a:buChar char="Ø"/>
            </a:pPr>
            <a:r>
              <a:rPr lang="fi-FI" dirty="0" smtClean="0"/>
              <a:t>Level crossing safety connected to safety performance</a:t>
            </a:r>
          </a:p>
          <a:p>
            <a:pPr marL="857250" lvl="1" indent="-457200">
              <a:buFont typeface="Wingdings" pitchFamily="2" charset="2"/>
              <a:buChar char="Ø"/>
            </a:pPr>
            <a:r>
              <a:rPr lang="fi-FI" sz="2800" dirty="0" smtClean="0"/>
              <a:t>Safety indicators, safety targets, safety performance report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fi-FI" dirty="0" smtClean="0"/>
              <a:t>Under the umbrella of Safety performance working party</a:t>
            </a:r>
          </a:p>
          <a:p>
            <a:pPr marL="857250" lvl="1" indent="-457200">
              <a:buFont typeface="Wingdings" pitchFamily="2" charset="2"/>
              <a:buChar char="Ø"/>
            </a:pPr>
            <a:r>
              <a:rPr lang="fi-FI" sz="2800" dirty="0" smtClean="0"/>
              <a:t>National safety authorities</a:t>
            </a:r>
          </a:p>
          <a:p>
            <a:pPr marL="857250" lvl="1" indent="-457200">
              <a:buFont typeface="Wingdings" pitchFamily="2" charset="2"/>
              <a:buChar char="Ø"/>
            </a:pPr>
            <a:r>
              <a:rPr lang="fi-FI" sz="2800" dirty="0" smtClean="0"/>
              <a:t>Sector associations</a:t>
            </a:r>
          </a:p>
          <a:p>
            <a:pPr marL="857250" lvl="1" indent="-457200">
              <a:buFont typeface="Wingdings" pitchFamily="2" charset="2"/>
              <a:buChar char="Ø"/>
            </a:pPr>
            <a:r>
              <a:rPr lang="fi-FI" sz="2800" dirty="0" smtClean="0"/>
              <a:t>Eurostat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08/03/2011</a:t>
            </a:r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9F21565B-73D0-4CFB-A276-3313DE6F707B}" type="slidenum">
              <a:rPr lang="fr-FR" smtClean="0"/>
              <a:pPr>
                <a:defRPr/>
              </a:pPr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3601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ERA data analysis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457200" indent="-457200">
              <a:buFont typeface="Wingdings" pitchFamily="2" charset="2"/>
              <a:buChar char="Ø"/>
            </a:pPr>
            <a:endParaRPr lang="fi-FI" dirty="0" smtClean="0"/>
          </a:p>
          <a:p>
            <a:pPr marL="457200" indent="-457200">
              <a:buFont typeface="Wingdings" pitchFamily="2" charset="2"/>
              <a:buChar char="Ø"/>
            </a:pPr>
            <a:endParaRPr lang="fi-FI" dirty="0"/>
          </a:p>
          <a:p>
            <a:pPr marL="457200" indent="-457200">
              <a:buFont typeface="Wingdings" pitchFamily="2" charset="2"/>
              <a:buChar char="Ø"/>
            </a:pPr>
            <a:r>
              <a:rPr lang="fi-FI" dirty="0" smtClean="0"/>
              <a:t>Accident investigation report analysis</a:t>
            </a:r>
          </a:p>
          <a:p>
            <a:pPr marL="857250" lvl="1" indent="-457200">
              <a:buFont typeface="Wingdings" pitchFamily="2" charset="2"/>
              <a:buChar char="Ø"/>
            </a:pPr>
            <a:r>
              <a:rPr lang="fi-FI" sz="2800" dirty="0" smtClean="0"/>
              <a:t>About 160 reports since 2006</a:t>
            </a:r>
          </a:p>
          <a:p>
            <a:pPr marL="857250" lvl="1" indent="-457200">
              <a:buFont typeface="Wingdings" pitchFamily="2" charset="2"/>
              <a:buChar char="Ø"/>
            </a:pPr>
            <a:r>
              <a:rPr lang="fi-FI" sz="2800" dirty="0" smtClean="0"/>
              <a:t>Causes to accidents</a:t>
            </a:r>
          </a:p>
          <a:p>
            <a:pPr marL="857250" lvl="1" indent="-457200">
              <a:buFont typeface="Wingdings" pitchFamily="2" charset="2"/>
              <a:buChar char="Ø"/>
            </a:pPr>
            <a:r>
              <a:rPr lang="fi-FI" sz="2800" dirty="0" smtClean="0"/>
              <a:t>Recommendations to improve safety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fi-FI" dirty="0" smtClean="0"/>
              <a:t>Common Safety Indicator data</a:t>
            </a:r>
          </a:p>
          <a:p>
            <a:pPr marL="857250" lvl="1" indent="-457200">
              <a:buFont typeface="Wingdings" pitchFamily="2" charset="2"/>
              <a:buChar char="Ø"/>
            </a:pPr>
            <a:r>
              <a:rPr lang="fi-FI" sz="2800" dirty="0" smtClean="0"/>
              <a:t>Trends in level crossing indicators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fi-FI" dirty="0" smtClean="0"/>
              <a:t>Common Safety Target data</a:t>
            </a:r>
          </a:p>
          <a:p>
            <a:pPr marL="400050" lvl="1" indent="0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08/03/2011</a:t>
            </a: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9F21565B-73D0-4CFB-A276-3313DE6F707B}" type="slidenum">
              <a:rPr lang="fr-FR" smtClean="0"/>
              <a:pPr>
                <a:defRPr/>
              </a:pPr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707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Level crossing group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457200" indent="-457200">
              <a:buFont typeface="Wingdings" pitchFamily="2" charset="2"/>
              <a:buChar char="Ø"/>
            </a:pPr>
            <a:r>
              <a:rPr lang="fi-FI" dirty="0" smtClean="0"/>
              <a:t>Identification of good practises</a:t>
            </a:r>
          </a:p>
          <a:p>
            <a:pPr marL="857250" lvl="1" indent="-457200">
              <a:buFont typeface="Wingdings" pitchFamily="2" charset="2"/>
              <a:buChar char="Ø"/>
            </a:pPr>
            <a:r>
              <a:rPr lang="fi-FI" sz="2800" dirty="0" smtClean="0"/>
              <a:t>Effects of safety improving measures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dirty="0" smtClean="0"/>
              <a:t>Input to regulation</a:t>
            </a:r>
          </a:p>
          <a:p>
            <a:pPr marL="857250" lvl="1" indent="-457200">
              <a:buFont typeface="Wingdings" pitchFamily="2" charset="2"/>
              <a:buChar char="Ø"/>
            </a:pPr>
            <a:r>
              <a:rPr lang="en-US" sz="2800" dirty="0" smtClean="0"/>
              <a:t>Basic </a:t>
            </a:r>
            <a:r>
              <a:rPr lang="en-US" sz="2800" dirty="0"/>
              <a:t>requirements on level crossings into European regulation</a:t>
            </a:r>
            <a:r>
              <a:rPr lang="fi-FI" sz="2800" dirty="0"/>
              <a:t>?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fi-FI" dirty="0" smtClean="0"/>
              <a:t>…</a:t>
            </a:r>
          </a:p>
          <a:p>
            <a:pPr marL="457200" indent="-457200">
              <a:buFont typeface="Wingdings" pitchFamily="2" charset="2"/>
              <a:buChar char="Ø"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08/03/2011</a:t>
            </a: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9F21565B-73D0-4CFB-A276-3313DE6F707B}" type="slidenum">
              <a:rPr lang="fr-FR" smtClean="0"/>
              <a:pPr>
                <a:defRPr/>
              </a:pPr>
              <a:t>13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03476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SE" dirty="0" err="1" smtClean="0"/>
              <a:t>Thank</a:t>
            </a:r>
            <a:r>
              <a:rPr lang="sv-SE" dirty="0" smtClean="0"/>
              <a:t> you for your </a:t>
            </a:r>
            <a:r>
              <a:rPr lang="sv-SE" dirty="0" err="1" smtClean="0"/>
              <a:t>attention</a:t>
            </a:r>
            <a:r>
              <a:rPr lang="sv-SE" dirty="0" smtClean="0"/>
              <a:t>!</a:t>
            </a:r>
            <a:endParaRPr lang="fr-FR" dirty="0" smtClean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08/03/2011</a:t>
            </a:r>
            <a:endParaRPr lang="fr-F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061ED9-8AC3-452E-B6CB-1B5CEBBBBD59}" type="slidenum">
              <a:rPr lang="fr-FR" smtClean="0"/>
              <a:pPr>
                <a:defRPr/>
              </a:pPr>
              <a:t>14</a:t>
            </a:fld>
            <a:endParaRPr lang="fr-FR"/>
          </a:p>
        </p:txBody>
      </p:sp>
      <p:sp>
        <p:nvSpPr>
          <p:cNvPr id="6" name="TextBox 5"/>
          <p:cNvSpPr txBox="1"/>
          <p:nvPr/>
        </p:nvSpPr>
        <p:spPr>
          <a:xfrm>
            <a:off x="357158" y="6000768"/>
            <a:ext cx="6572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err="1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Contact</a:t>
            </a:r>
            <a:r>
              <a:rPr lang="fi-FI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: kirsi.pajunen@era.europa.eu</a:t>
            </a:r>
            <a:endParaRPr lang="en-US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1028" name="Picture 4" descr="P:\Photos\Images used on ERA content\2005-11-03 www.dreamstime.com - Original image  'French train passing through unmanned level crossing', 2095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14944"/>
            <a:ext cx="6890532" cy="45858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European Railway Agency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75" y="1285875"/>
            <a:ext cx="6301333" cy="4929188"/>
          </a:xfrm>
        </p:spPr>
        <p:txBody>
          <a:bodyPr/>
          <a:lstStyle/>
          <a:p>
            <a:pPr marL="0" indent="0" eaLnBrk="1" hangingPunct="1">
              <a:spcBef>
                <a:spcPts val="1200"/>
              </a:spcBef>
              <a:buFont typeface="Wingdings" pitchFamily="2" charset="2"/>
              <a:buChar char="Ø"/>
            </a:pPr>
            <a:r>
              <a:rPr lang="en-GB" sz="2400" dirty="0" smtClean="0"/>
              <a:t>To </a:t>
            </a:r>
            <a:r>
              <a:rPr lang="en-GB" sz="2400" dirty="0"/>
              <a:t>support the </a:t>
            </a:r>
            <a:r>
              <a:rPr lang="en-GB" sz="2400" dirty="0" smtClean="0"/>
              <a:t>competitiveness </a:t>
            </a:r>
            <a:r>
              <a:rPr lang="en-GB" sz="2400" dirty="0"/>
              <a:t>of railway traffic in EU </a:t>
            </a:r>
          </a:p>
          <a:p>
            <a:pPr marL="0" indent="0" eaLnBrk="1" hangingPunct="1">
              <a:spcBef>
                <a:spcPts val="1200"/>
              </a:spcBef>
              <a:buFont typeface="Wingdings" pitchFamily="2" charset="2"/>
              <a:buChar char="Ø"/>
            </a:pPr>
            <a:r>
              <a:rPr lang="en-GB" sz="2400" dirty="0"/>
              <a:t>To promote safe and fluent railway traffic in EU</a:t>
            </a:r>
          </a:p>
          <a:p>
            <a:pPr marL="400050" lvl="1" indent="0" eaLnBrk="1" hangingPunct="1">
              <a:spcBef>
                <a:spcPts val="1200"/>
              </a:spcBef>
              <a:buFont typeface="Wingdings" pitchFamily="2" charset="2"/>
              <a:buChar char="Ø"/>
            </a:pPr>
            <a:r>
              <a:rPr lang="en-GB" sz="2400" dirty="0"/>
              <a:t> Safety</a:t>
            </a:r>
          </a:p>
          <a:p>
            <a:pPr marL="400050" lvl="1" indent="0" eaLnBrk="1" hangingPunct="1">
              <a:spcBef>
                <a:spcPts val="1200"/>
              </a:spcBef>
              <a:buFont typeface="Wingdings" pitchFamily="2" charset="2"/>
              <a:buChar char="Ø"/>
            </a:pPr>
            <a:r>
              <a:rPr lang="en-GB" sz="2400" dirty="0"/>
              <a:t> Interoperability (harmonising the technical systems)</a:t>
            </a:r>
          </a:p>
          <a:p>
            <a:pPr marL="0" indent="0" eaLnBrk="1" hangingPunct="1">
              <a:spcBef>
                <a:spcPts val="1200"/>
              </a:spcBef>
              <a:buFont typeface="Wingdings" pitchFamily="2" charset="2"/>
              <a:buChar char="Ø"/>
            </a:pPr>
            <a:r>
              <a:rPr lang="en-GB" sz="2400" dirty="0"/>
              <a:t> Approach to level crossing safety based on Railway Safety Directive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08/03/2011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65001B-19A7-4712-A0D4-871F59CD28CC}" type="slidenum">
              <a:rPr lang="fr-FR" smtClean="0"/>
              <a:pPr>
                <a:defRPr/>
              </a:pPr>
              <a:t>2</a:t>
            </a:fld>
            <a:endParaRPr lang="fr-FR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28184" y="1643050"/>
            <a:ext cx="2567092" cy="38576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Fatalities in railway accidents in EU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algn="ctr"/>
            <a:r>
              <a:rPr lang="en-US" sz="2800" dirty="0" smtClean="0"/>
              <a:t>Level crossing user fatalities 1.7% of road fatalities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08/03/2011</a:t>
            </a: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65001B-19A7-4712-A0D4-871F59CD28CC}" type="slidenum">
              <a:rPr lang="fr-FR" smtClean="0"/>
              <a:pPr>
                <a:defRPr/>
              </a:pPr>
              <a:t>3</a:t>
            </a:fld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700807"/>
            <a:ext cx="4865443" cy="302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1692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smtClean="0"/>
              <a:t>General </a:t>
            </a:r>
            <a:r>
              <a:rPr lang="fr-FR" dirty="0" err="1" smtClean="0"/>
              <a:t>approach</a:t>
            </a:r>
            <a:endParaRPr lang="fr-FR" dirty="0" smtClean="0"/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142875" y="1285860"/>
            <a:ext cx="8786813" cy="5455508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sv-SE" dirty="0" smtClean="0"/>
              <a:t>Long term aim</a:t>
            </a:r>
            <a:r>
              <a:rPr lang="fi-FI" dirty="0" smtClean="0"/>
              <a:t>: Vision zero</a:t>
            </a:r>
            <a:endParaRPr lang="sv-SE" dirty="0" smtClean="0"/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en-GB" dirty="0" smtClean="0">
                <a:cs typeface="Arial" charset="0"/>
              </a:rPr>
              <a:t>The </a:t>
            </a:r>
            <a:r>
              <a:rPr lang="en-GB" dirty="0">
                <a:cs typeface="Arial" charset="0"/>
              </a:rPr>
              <a:t>design, function and use of the </a:t>
            </a:r>
            <a:r>
              <a:rPr lang="en-GB" u="sng" dirty="0">
                <a:cs typeface="Arial" charset="0"/>
              </a:rPr>
              <a:t>transport system</a:t>
            </a:r>
            <a:r>
              <a:rPr lang="en-GB" dirty="0">
                <a:cs typeface="Arial" charset="0"/>
              </a:rPr>
              <a:t> shall be aligned to that no one is killed or seriously </a:t>
            </a:r>
            <a:r>
              <a:rPr lang="en-GB" dirty="0" smtClean="0">
                <a:cs typeface="Arial" charset="0"/>
              </a:rPr>
              <a:t>injured </a:t>
            </a:r>
          </a:p>
          <a:p>
            <a:pPr marL="857250" lvl="1" indent="-457200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en-GB" sz="2400" dirty="0" smtClean="0">
                <a:cs typeface="Arial" charset="0"/>
              </a:rPr>
              <a:t>Human being is a part of transport system – transport system is there for the people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fi-FI" dirty="0" smtClean="0"/>
              <a:t>Human </a:t>
            </a:r>
            <a:r>
              <a:rPr lang="fi-FI" dirty="0"/>
              <a:t>error should not be punished by </a:t>
            </a:r>
            <a:r>
              <a:rPr lang="fi-FI" dirty="0" smtClean="0"/>
              <a:t>death</a:t>
            </a:r>
          </a:p>
          <a:p>
            <a:pPr marL="857250" lvl="1" indent="-457200">
              <a:buFont typeface="Wingdings" pitchFamily="2" charset="2"/>
              <a:buChar char="Ø"/>
            </a:pPr>
            <a:r>
              <a:rPr lang="fi-FI" sz="2400" dirty="0" smtClean="0"/>
              <a:t>People do not necessarily react to safety improvement measures as planned</a:t>
            </a:r>
          </a:p>
          <a:p>
            <a:pPr marL="457200" indent="-457200">
              <a:buFont typeface="Wingdings" pitchFamily="2" charset="2"/>
              <a:buChar char="Ø"/>
            </a:pPr>
            <a:endParaRPr lang="en-GB" dirty="0">
              <a:cs typeface="Arial" charset="0"/>
            </a:endParaRPr>
          </a:p>
          <a:p>
            <a:pPr>
              <a:buNone/>
            </a:pPr>
            <a:endParaRPr lang="en-GB" dirty="0">
              <a:cs typeface="Arial" charset="0"/>
            </a:endParaRPr>
          </a:p>
          <a:p>
            <a:pPr marL="0" indent="0" eaLnBrk="1" hangingPunct="1">
              <a:buFont typeface="Wingdings" pitchFamily="2" charset="2"/>
              <a:buChar char="Ø"/>
            </a:pPr>
            <a:endParaRPr lang="sv-SE" dirty="0" smtClean="0"/>
          </a:p>
          <a:p>
            <a:pPr marL="0" indent="0" eaLnBrk="1" hangingPunct="1"/>
            <a:endParaRPr lang="sv-SE" dirty="0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08/03/2011</a:t>
            </a:r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65001B-19A7-4712-A0D4-871F59CD28CC}" type="slidenum">
              <a:rPr lang="fr-FR" smtClean="0"/>
              <a:pPr>
                <a:defRPr/>
              </a:pPr>
              <a:t>4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in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08/03/2011</a:t>
            </a: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65001B-19A7-4712-A0D4-871F59CD28CC}" type="slidenum">
              <a:rPr lang="fr-FR" smtClean="0"/>
              <a:pPr>
                <a:defRPr/>
              </a:pPr>
              <a:t>5</a:t>
            </a:fld>
            <a:endParaRPr lang="fr-FR"/>
          </a:p>
        </p:txBody>
      </p:sp>
      <p:pic>
        <p:nvPicPr>
          <p:cNvPr id="8" name="Content Placeholder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544" y="3879050"/>
            <a:ext cx="3024336" cy="2268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Content Placeholder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4008" y="2353865"/>
            <a:ext cx="3635111" cy="2726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E:\Kuvia\CIMG039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20" y="1516944"/>
            <a:ext cx="3029460" cy="2272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6715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% of LCs in EU with automatic or manual protection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08/03/2011</a:t>
            </a: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65001B-19A7-4712-A0D4-871F59CD28CC}" type="slidenum">
              <a:rPr lang="fr-FR" smtClean="0"/>
              <a:pPr>
                <a:defRPr/>
              </a:pPr>
              <a:t>6</a:t>
            </a:fld>
            <a:endParaRPr lang="fr-FR"/>
          </a:p>
        </p:txBody>
      </p:sp>
      <p:pic>
        <p:nvPicPr>
          <p:cNvPr id="7" name="Content Placeholder 6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3121" y="1285875"/>
            <a:ext cx="8466320" cy="492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78830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 to level crossing safety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Wingdings" pitchFamily="2" charset="2"/>
              <a:buChar char="Ø"/>
            </a:pPr>
            <a:r>
              <a:rPr lang="en-US" dirty="0" smtClean="0"/>
              <a:t>Need of cooperation</a:t>
            </a:r>
          </a:p>
          <a:p>
            <a:pPr marL="857250" lvl="1" indent="-457200">
              <a:buFont typeface="Wingdings" pitchFamily="2" charset="2"/>
              <a:buChar char="Ø"/>
            </a:pPr>
            <a:r>
              <a:rPr lang="en-US" sz="2400" dirty="0" smtClean="0"/>
              <a:t>Railway stakeholders </a:t>
            </a:r>
            <a:r>
              <a:rPr lang="fi-FI" sz="2400" dirty="0" smtClean="0"/>
              <a:t>(e</a:t>
            </a:r>
            <a:r>
              <a:rPr lang="en-US" sz="2400" dirty="0" smtClean="0"/>
              <a:t>specially infrastructure managers)</a:t>
            </a:r>
          </a:p>
          <a:p>
            <a:pPr marL="857250" lvl="1" indent="-457200">
              <a:buFont typeface="Wingdings" pitchFamily="2" charset="2"/>
              <a:buChar char="Ø"/>
            </a:pPr>
            <a:r>
              <a:rPr lang="fi-FI" sz="2400" dirty="0" smtClean="0"/>
              <a:t>Road administrators (Road administration, communities, private road owners)</a:t>
            </a:r>
          </a:p>
          <a:p>
            <a:pPr marL="857250" lvl="1" indent="-457200">
              <a:buFont typeface="Wingdings" pitchFamily="2" charset="2"/>
              <a:buChar char="Ø"/>
            </a:pPr>
            <a:r>
              <a:rPr lang="fi-FI" sz="2400" dirty="0" smtClean="0"/>
              <a:t>Police</a:t>
            </a:r>
          </a:p>
          <a:p>
            <a:pPr marL="857250" lvl="1" indent="-457200">
              <a:buFont typeface="Wingdings" pitchFamily="2" charset="2"/>
              <a:buChar char="Ø"/>
            </a:pPr>
            <a:r>
              <a:rPr lang="fi-FI" sz="2400" dirty="0" smtClean="0"/>
              <a:t>Emergency response units</a:t>
            </a:r>
          </a:p>
          <a:p>
            <a:pPr marL="857250" lvl="1" indent="-457200">
              <a:buFont typeface="Wingdings" pitchFamily="2" charset="2"/>
              <a:buChar char="Ø"/>
            </a:pPr>
            <a:r>
              <a:rPr lang="fi-FI" sz="2400" dirty="0" smtClean="0"/>
              <a:t>Communities (societal problem)</a:t>
            </a:r>
          </a:p>
          <a:p>
            <a:pPr marL="857250" lvl="1" indent="-457200">
              <a:buFont typeface="Wingdings" pitchFamily="2" charset="2"/>
              <a:buChar char="Ø"/>
            </a:pPr>
            <a:r>
              <a:rPr lang="fi-FI" sz="2400" dirty="0" smtClean="0"/>
              <a:t>Accident investigation bodies</a:t>
            </a:r>
          </a:p>
          <a:p>
            <a:pPr marL="857250" lvl="1" indent="-457200">
              <a:buFont typeface="Wingdings" pitchFamily="2" charset="2"/>
              <a:buChar char="Ø"/>
            </a:pPr>
            <a:r>
              <a:rPr lang="fi-FI" sz="2400" dirty="0" smtClean="0"/>
              <a:t>Ministries</a:t>
            </a:r>
          </a:p>
          <a:p>
            <a:pPr marL="857250" lvl="1" indent="-457200">
              <a:buFont typeface="Wingdings" pitchFamily="2" charset="2"/>
              <a:buChar char="Ø"/>
            </a:pPr>
            <a:r>
              <a:rPr lang="fi-FI" sz="2400" dirty="0" smtClean="0"/>
              <a:t>…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08/03/2011</a:t>
            </a: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65001B-19A7-4712-A0D4-871F59CD28CC}" type="slidenum">
              <a:rPr lang="fr-FR" smtClean="0"/>
              <a:pPr>
                <a:defRPr/>
              </a:pPr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4580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Approach to level crossing safety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Wingdings" pitchFamily="2" charset="2"/>
              <a:buChar char="Ø"/>
            </a:pPr>
            <a:r>
              <a:rPr lang="fi-FI" dirty="0"/>
              <a:t>Agreement on sharing the </a:t>
            </a:r>
            <a:r>
              <a:rPr lang="fi-FI" dirty="0" smtClean="0"/>
              <a:t>costs of safety improving measures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fi-FI" dirty="0" smtClean="0"/>
              <a:t>Design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fi-FI" dirty="0" smtClean="0"/>
              <a:t>Maintenance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fi-FI" dirty="0" smtClean="0"/>
              <a:t>Accident investigation -&gt; recommendations to improve safety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08/03/2011</a:t>
            </a: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65001B-19A7-4712-A0D4-871F59CD28CC}" type="slidenum">
              <a:rPr lang="fr-FR" smtClean="0"/>
              <a:pPr>
                <a:defRPr/>
              </a:pPr>
              <a:t>8</a:t>
            </a:fld>
            <a:endParaRPr lang="fr-F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702177"/>
            <a:ext cx="2880319" cy="1516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8385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Accident investigation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Level crossings </a:t>
            </a:r>
            <a:r>
              <a:rPr lang="en-GB" dirty="0"/>
              <a:t>accidents must be investigated </a:t>
            </a:r>
            <a:r>
              <a:rPr lang="en-GB" dirty="0" smtClean="0"/>
              <a:t>when they </a:t>
            </a:r>
            <a:r>
              <a:rPr lang="en-GB" dirty="0"/>
              <a:t>result in the death of at least one person or serious injuries to five or more persons or extensive damage					</a:t>
            </a:r>
            <a:endParaRPr lang="en-US" dirty="0"/>
          </a:p>
          <a:p>
            <a:r>
              <a:rPr lang="en-GB" u="sng" dirty="0"/>
              <a:t>and</a:t>
            </a:r>
            <a:endParaRPr lang="en-US" dirty="0"/>
          </a:p>
          <a:p>
            <a:r>
              <a:rPr lang="en-GB" dirty="0"/>
              <a:t>have an obvious impact on railway safety regulation or the management of safety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08/03/2011</a:t>
            </a: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65001B-19A7-4712-A0D4-871F59CD28CC}" type="slidenum">
              <a:rPr lang="fr-FR" smtClean="0"/>
              <a:pPr>
                <a:defRPr/>
              </a:pPr>
              <a:t>9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IB Annual reports 2009">
  <a:themeElements>
    <a:clrScheme name="Mountain">
      <a:dk1>
        <a:srgbClr val="000000"/>
      </a:dk1>
      <a:lt1>
        <a:srgbClr val="FFFFFF"/>
      </a:lt1>
      <a:dk2>
        <a:srgbClr val="0536B3"/>
      </a:dk2>
      <a:lt2>
        <a:srgbClr val="7CB7F8"/>
      </a:lt2>
      <a:accent1>
        <a:srgbClr val="3F9EE4"/>
      </a:accent1>
      <a:accent2>
        <a:srgbClr val="77B559"/>
      </a:accent2>
      <a:accent3>
        <a:srgbClr val="E4A81B"/>
      </a:accent3>
      <a:accent4>
        <a:srgbClr val="108BB4"/>
      </a:accent4>
      <a:accent5>
        <a:srgbClr val="DA7328"/>
      </a:accent5>
      <a:accent6>
        <a:srgbClr val="AE589F"/>
      </a:accent6>
      <a:hlink>
        <a:srgbClr val="460245"/>
      </a:hlink>
      <a:folHlink>
        <a:srgbClr val="AC17D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untain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0000"/>
              </a:schemeClr>
            </a:gs>
            <a:gs pos="50000">
              <a:schemeClr val="phClr">
                <a:tint val="25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100000"/>
                <a:hueMod val="100000"/>
                <a:sat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40000"/>
                <a:shade val="100000"/>
                <a:hueMod val="100000"/>
                <a:satMod val="100000"/>
              </a:schemeClr>
            </a:gs>
            <a:gs pos="30000">
              <a:schemeClr val="phClr">
                <a:tint val="100000"/>
                <a:shade val="100000"/>
                <a:hueMod val="100000"/>
                <a:satMod val="100000"/>
              </a:schemeClr>
            </a:gs>
            <a:gs pos="68000">
              <a:schemeClr val="phClr">
                <a:tint val="100000"/>
                <a:shade val="100000"/>
                <a:hueMod val="100000"/>
                <a:satMod val="100000"/>
              </a:schemeClr>
            </a:gs>
            <a:gs pos="100000">
              <a:schemeClr val="phClr">
                <a:tint val="40000"/>
                <a:shade val="100000"/>
                <a:hueMod val="100000"/>
                <a:sat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br" rotWithShape="0">
              <a:srgbClr val="000000">
                <a:alpha val="0"/>
              </a:srgbClr>
            </a:outerShdw>
          </a:effectLst>
        </a:effectStyle>
        <a:effectStyle>
          <a:effectLst>
            <a:outerShdw blurRad="38100" dist="25400" dir="5400000" algn="ctr" rotWithShape="0">
              <a:srgbClr val="EBE9ED">
                <a:alpha val="0"/>
              </a:srgbClr>
            </a:outerShdw>
          </a:effectLst>
          <a:scene3d>
            <a:camera prst="orthographicFront">
              <a:rot lat="0" lon="0" rev="0"/>
            </a:camera>
            <a:lightRig rig="glow" dir="b"/>
          </a:scene3d>
          <a:sp3d contourW="6350" prstMaterial="softEdge">
            <a:bevelT w="25400" h="25400"/>
            <a:contourClr>
              <a:schemeClr val="phClr">
                <a:tint val="9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reflection blurRad="12700" stA="40000" endPos="40000" dist="25400" dir="5400000" sy="-100000" rotWithShape="0"/>
          </a:effectLst>
          <a:scene3d>
            <a:camera prst="perspectiveFront"/>
            <a:lightRig rig="glow" dir="b"/>
          </a:scene3d>
          <a:sp3d contourW="6350" prstMaterial="softEdge">
            <a:bevelT w="50800" h="25400"/>
            <a:contourClr>
              <a:schemeClr val="phClr">
                <a:tint val="100000"/>
                <a:shade val="8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1820</TotalTime>
  <Words>495</Words>
  <Application>Microsoft Office PowerPoint</Application>
  <PresentationFormat>On-screen Show (4:3)</PresentationFormat>
  <Paragraphs>110</Paragraphs>
  <Slides>14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NIB Annual reports 2009</vt:lpstr>
      <vt:lpstr>ERA general approach to level crossing safety</vt:lpstr>
      <vt:lpstr>European Railway Agency</vt:lpstr>
      <vt:lpstr>Fatalities in railway accidents in EU</vt:lpstr>
      <vt:lpstr>General approach</vt:lpstr>
      <vt:lpstr>Design in practice</vt:lpstr>
      <vt:lpstr>% of LCs in EU with automatic or manual protection</vt:lpstr>
      <vt:lpstr>Approach to level crossing safety</vt:lpstr>
      <vt:lpstr>Approach to level crossing safety (cont.)</vt:lpstr>
      <vt:lpstr>Accident investigation</vt:lpstr>
      <vt:lpstr>Accident investigation (cont.)</vt:lpstr>
      <vt:lpstr>At ERA</vt:lpstr>
      <vt:lpstr>ERA data analysis</vt:lpstr>
      <vt:lpstr>Level crossing group</vt:lpstr>
      <vt:lpstr>Thank you for your attention!</vt:lpstr>
    </vt:vector>
  </TitlesOfParts>
  <Company>European Railway Agency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CSI DATA</dc:title>
  <dc:creator>Johan Bäckman</dc:creator>
  <cp:lastModifiedBy>pajunki</cp:lastModifiedBy>
  <cp:revision>92</cp:revision>
  <dcterms:created xsi:type="dcterms:W3CDTF">2009-11-04T07:44:01Z</dcterms:created>
  <dcterms:modified xsi:type="dcterms:W3CDTF">2011-03-10T07:54:29Z</dcterms:modified>
</cp:coreProperties>
</file>